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83" r:id="rId5"/>
    <p:sldId id="284" r:id="rId6"/>
    <p:sldId id="258" r:id="rId7"/>
    <p:sldId id="269" r:id="rId8"/>
    <p:sldId id="262" r:id="rId9"/>
    <p:sldId id="259" r:id="rId10"/>
    <p:sldId id="273" r:id="rId11"/>
    <p:sldId id="281" r:id="rId12"/>
    <p:sldId id="277" r:id="rId13"/>
    <p:sldId id="271" r:id="rId14"/>
    <p:sldId id="261" r:id="rId15"/>
    <p:sldId id="265" r:id="rId16"/>
    <p:sldId id="279" r:id="rId17"/>
    <p:sldId id="260" r:id="rId18"/>
    <p:sldId id="266" r:id="rId19"/>
    <p:sldId id="272" r:id="rId20"/>
    <p:sldId id="285" r:id="rId21"/>
    <p:sldId id="270" r:id="rId22"/>
    <p:sldId id="274" r:id="rId23"/>
    <p:sldId id="275" r:id="rId24"/>
    <p:sldId id="276" r:id="rId25"/>
    <p:sldId id="278" r:id="rId26"/>
    <p:sldId id="280" r:id="rId27"/>
    <p:sldId id="2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18:00:31.52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89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74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92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811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2510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528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5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01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8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498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90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4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69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10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D383-C9A9-49F4-8853-AB572CDE5852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406F0EE-2D70-416D-8821-4E99938C0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45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E9304C-7D47-49AD-9260-6DBF0A5B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393"/>
            <a:ext cx="12188952" cy="6858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fichage des chiffres du marché boursier">
            <a:extLst>
              <a:ext uri="{FF2B5EF4-FFF2-40B4-BE49-F238E27FC236}">
                <a16:creationId xmlns:a16="http://schemas.microsoft.com/office/drawing/2014/main" id="{157BF4E0-791D-4D38-A950-D5896F285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6415" b="9315"/>
          <a:stretch/>
        </p:blipFill>
        <p:spPr>
          <a:xfrm>
            <a:off x="-1524" y="10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A027BE7-D682-4C15-8998-5CD4B645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144D8F"/>
                </a:solidFill>
              </a:rPr>
              <a:t>Comptage vélos</a:t>
            </a:r>
            <a:br>
              <a:rPr lang="fr-FR" dirty="0">
                <a:solidFill>
                  <a:srgbClr val="144D8F"/>
                </a:solidFill>
              </a:rPr>
            </a:br>
            <a:r>
              <a:rPr lang="fr-FR" dirty="0">
                <a:solidFill>
                  <a:srgbClr val="144D8F"/>
                </a:solidFill>
              </a:rPr>
              <a:t>Nantes Métropole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A41339-85B6-4530-BED2-1314CF745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100" dirty="0"/>
              <a:t>LE VOGUER Yoann</a:t>
            </a:r>
          </a:p>
          <a:p>
            <a:pPr>
              <a:lnSpc>
                <a:spcPct val="90000"/>
              </a:lnSpc>
            </a:pPr>
            <a:r>
              <a:rPr lang="fr-FR" sz="1100" dirty="0"/>
              <a:t>Projet chef d’œuvre</a:t>
            </a:r>
          </a:p>
          <a:p>
            <a:pPr>
              <a:lnSpc>
                <a:spcPct val="90000"/>
              </a:lnSpc>
            </a:pPr>
            <a:r>
              <a:rPr lang="fr-FR" sz="1100" dirty="0"/>
              <a:t>Simplon.co Grand Ouest</a:t>
            </a:r>
          </a:p>
          <a:p>
            <a:pPr>
              <a:lnSpc>
                <a:spcPct val="90000"/>
              </a:lnSpc>
            </a:pPr>
            <a:r>
              <a:rPr lang="fr-FR" sz="1100" dirty="0"/>
              <a:t>le 19/05/2021 à Nantes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EDD006-D91C-4989-B39C-EEEA43F8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33">
            <a:extLst>
              <a:ext uri="{FF2B5EF4-FFF2-40B4-BE49-F238E27FC236}">
                <a16:creationId xmlns:a16="http://schemas.microsoft.com/office/drawing/2014/main" id="{35EF7FFE-55CC-444E-A630-F40A5C9C5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1759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3259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DFCE0-C364-4E4E-A3A5-966963D2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fonctionnel BDD</a:t>
            </a:r>
            <a:br>
              <a:rPr lang="fr-FR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81A34A-B696-44A5-81C1-6C7A23671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80" y="1528818"/>
            <a:ext cx="7709250" cy="50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7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DFCE0-C364-4E4E-A3A5-966963D2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fonctionnel métadonnées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BB68B7-3125-4CBC-AB40-7E25D6EFB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78" y="1693659"/>
            <a:ext cx="7208043" cy="47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7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DFCE0-C364-4E4E-A3A5-966963D2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 du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18998A-07C6-4D58-AB62-2ED66306D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69" y="1618710"/>
            <a:ext cx="8423918" cy="46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2A7FE-9C95-4A7C-82C2-AF4CFC95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36B6B6-7356-4A93-A40C-98C30D05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11FA6E-EDB4-45F6-BA8A-E32E3E064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"/>
          <a:stretch/>
        </p:blipFill>
        <p:spPr>
          <a:xfrm>
            <a:off x="1676400" y="671735"/>
            <a:ext cx="10429875" cy="55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5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85C036-4B05-490F-8CA4-21406536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sources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71AD8F-C680-45BF-AEE2-1E05C42B3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196" y="1264555"/>
            <a:ext cx="8915400" cy="1037547"/>
          </a:xfrm>
        </p:spPr>
      </p:pic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E83C6538-3A3C-4951-A529-8A6A749DCFEC}"/>
              </a:ext>
            </a:extLst>
          </p:cNvPr>
          <p:cNvSpPr txBox="1">
            <a:spLocks/>
          </p:cNvSpPr>
          <p:nvPr/>
        </p:nvSpPr>
        <p:spPr>
          <a:xfrm>
            <a:off x="2589212" y="2545445"/>
            <a:ext cx="8915400" cy="360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Comptages_nantes_metropole_2014-2019.csv</a:t>
            </a:r>
          </a:p>
          <a:p>
            <a:r>
              <a:rPr lang="fr-FR" dirty="0"/>
              <a:t>Comptages_nantes_metropole_2020_2021.csv</a:t>
            </a:r>
          </a:p>
          <a:p>
            <a:r>
              <a:rPr lang="fr-FR" dirty="0"/>
              <a:t>Comptages_place_au_velo_1998_2020.csv</a:t>
            </a:r>
          </a:p>
          <a:p>
            <a:r>
              <a:rPr lang="fr-FR" dirty="0"/>
              <a:t>Comptages_place_au_velo_2010_2020.csv</a:t>
            </a:r>
          </a:p>
          <a:p>
            <a:r>
              <a:rPr lang="fr-FR" dirty="0"/>
              <a:t>Lieux_comptages_velo_nantes_metropole.csv</a:t>
            </a:r>
          </a:p>
          <a:p>
            <a:r>
              <a:rPr lang="fr-FR" dirty="0"/>
              <a:t>Lieux_comptages_place_au_velo.csv</a:t>
            </a:r>
          </a:p>
          <a:p>
            <a:r>
              <a:rPr lang="fr-FR" dirty="0"/>
              <a:t>Temperature-quotidienne-regionale-2016-2017.csv</a:t>
            </a:r>
          </a:p>
        </p:txBody>
      </p:sp>
    </p:spTree>
    <p:extLst>
      <p:ext uri="{BB962C8B-B14F-4D97-AF65-F5344CB8AC3E}">
        <p14:creationId xmlns:p14="http://schemas.microsoft.com/office/powerpoint/2010/main" val="347321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C522C-CA73-489D-A6DE-63BD6323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Enjeux règlementaires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788967-D1BA-4DE6-9D9B-8A1E0296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9002" y="2133600"/>
            <a:ext cx="10386874" cy="377762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Pour la licence </a:t>
            </a:r>
            <a:r>
              <a:rPr lang="fr-FR" dirty="0" err="1"/>
              <a:t>ODbL</a:t>
            </a:r>
            <a:r>
              <a:rPr lang="fr-FR" dirty="0"/>
              <a:t>, vous êtes libres de :</a:t>
            </a:r>
          </a:p>
          <a:p>
            <a:pPr marL="0" indent="0">
              <a:buNone/>
            </a:pPr>
            <a:r>
              <a:rPr lang="fr-FR" dirty="0"/>
              <a:t>		• de partager : copier, distribuer et utiliser la base de données.</a:t>
            </a:r>
          </a:p>
          <a:p>
            <a:pPr marL="0" indent="0">
              <a:buNone/>
            </a:pPr>
            <a:r>
              <a:rPr lang="fr-FR" dirty="0"/>
              <a:t>		• de créer : produire des créations à partir de cette base de données.</a:t>
            </a:r>
          </a:p>
          <a:p>
            <a:pPr marL="0" indent="0">
              <a:buNone/>
            </a:pPr>
            <a:r>
              <a:rPr lang="fr-FR" dirty="0"/>
              <a:t>		• d'adapter : modifier, transformer et construire à partir de cette base de données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Pour la licence ouverte / open licence, vous êtes libres de :</a:t>
            </a:r>
          </a:p>
          <a:p>
            <a:pPr marL="0" indent="0">
              <a:buNone/>
            </a:pPr>
            <a:r>
              <a:rPr lang="fr-FR" dirty="0"/>
              <a:t>		• de reproduire, copier, publier et transmettre « l’information »</a:t>
            </a:r>
          </a:p>
          <a:p>
            <a:pPr marL="0" indent="0">
              <a:buNone/>
            </a:pPr>
            <a:r>
              <a:rPr lang="fr-FR" dirty="0"/>
              <a:t>		• de diffuser et redistribuer « l’information »</a:t>
            </a:r>
          </a:p>
          <a:p>
            <a:pPr marL="0" indent="0">
              <a:buNone/>
            </a:pPr>
            <a:r>
              <a:rPr lang="fr-FR" dirty="0"/>
              <a:t>		• d’adapter, modifier, extraire et transformer à partir de « l’information », notamment 			pour créer des « informations dérivées »</a:t>
            </a:r>
          </a:p>
          <a:p>
            <a:pPr marL="0" indent="0">
              <a:buNone/>
            </a:pPr>
            <a:r>
              <a:rPr lang="fr-FR" dirty="0"/>
              <a:t>		• d’exploiter « l’information » à titre commercial, par exemple en la combinant avec 			d’autres « informations », ou en l’incluant dans votre propre produit ou application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45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CD108-4DF2-491C-916B-482514BB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Répertoire métadonnées données sources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002B5E-267C-4F8A-B90E-6B0A08BA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8" y="1905000"/>
            <a:ext cx="7817235" cy="4953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A6D7CA-D8BC-445E-A3C3-21B43646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898" y="3324225"/>
            <a:ext cx="4083102" cy="3438525"/>
          </a:xfrm>
          <a:prstGeom prst="rect">
            <a:avLst/>
          </a:prstGeom>
        </p:spPr>
      </p:pic>
      <p:pic>
        <p:nvPicPr>
          <p:cNvPr id="1026" name="Picture 2" descr="Icône Mongodb, logo Gratuit de Vector Logo">
            <a:extLst>
              <a:ext uri="{FF2B5EF4-FFF2-40B4-BE49-F238E27FC236}">
                <a16:creationId xmlns:a16="http://schemas.microsoft.com/office/drawing/2014/main" id="{84F7CD58-3157-446E-A46B-901DFBF5D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89308" l="6604" r="92767">
                        <a14:foregroundMark x1="9748" y1="37736" x2="9748" y2="37736"/>
                        <a14:foregroundMark x1="6604" y1="37736" x2="6604" y2="37736"/>
                        <a14:foregroundMark x1="13836" y1="67925" x2="13836" y2="67925"/>
                        <a14:foregroundMark x1="27987" y1="50943" x2="27987" y2="50943"/>
                        <a14:foregroundMark x1="31447" y1="49057" x2="31447" y2="49057"/>
                        <a14:foregroundMark x1="34906" y1="47799" x2="34906" y2="47799"/>
                        <a14:foregroundMark x1="33019" y1="49057" x2="33019" y2="49057"/>
                        <a14:foregroundMark x1="42767" y1="48428" x2="42767" y2="48428"/>
                        <a14:foregroundMark x1="53459" y1="49057" x2="53459" y2="49057"/>
                        <a14:foregroundMark x1="58176" y1="49686" x2="58176" y2="49686"/>
                        <a14:foregroundMark x1="71069" y1="49686" x2="71069" y2="49686"/>
                        <a14:foregroundMark x1="76415" y1="45912" x2="76415" y2="45912"/>
                        <a14:foregroundMark x1="88050" y1="42767" x2="88050" y2="42767"/>
                        <a14:foregroundMark x1="92767" y1="45912" x2="92767" y2="45912"/>
                        <a14:foregroundMark x1="92138" y1="45283" x2="92138" y2="45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782" y="1933797"/>
            <a:ext cx="2584830" cy="129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072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9F1109F-1738-436A-BFC7-1CBF77FA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525"/>
            <a:ext cx="4057649" cy="48063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926004C-45C0-4517-BB27-AED1C229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338262"/>
            <a:ext cx="4295775" cy="48369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0CD810D-D58B-4218-9AB9-B22883608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426" y="2332315"/>
            <a:ext cx="3838574" cy="45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9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A125FB-87C7-4E27-9108-C9C890F8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0" y="2676525"/>
            <a:ext cx="1419225" cy="1143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8F38AB-54F0-42F8-A64A-3B4CEF1B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774"/>
            <a:ext cx="6238875" cy="63722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023A66-356B-4A24-9EC4-5154C5E3E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320" y="485774"/>
            <a:ext cx="3000256" cy="63722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169433B-4BEB-4C37-B01B-F1558CCC7856}"/>
              </a:ext>
            </a:extLst>
          </p:cNvPr>
          <p:cNvSpPr txBox="1"/>
          <p:nvPr/>
        </p:nvSpPr>
        <p:spPr>
          <a:xfrm>
            <a:off x="314325" y="11644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3CB0338-20D4-4DC1-9E83-75C2687CE079}"/>
              </a:ext>
            </a:extLst>
          </p:cNvPr>
          <p:cNvSpPr txBox="1"/>
          <p:nvPr/>
        </p:nvSpPr>
        <p:spPr>
          <a:xfrm>
            <a:off x="7380951" y="11644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3C7BCC4-835C-4D10-9483-9BDB9B768290}"/>
              </a:ext>
            </a:extLst>
          </p:cNvPr>
          <p:cNvSpPr txBox="1"/>
          <p:nvPr/>
        </p:nvSpPr>
        <p:spPr>
          <a:xfrm>
            <a:off x="10544175" y="230719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7220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C169433B-4BEB-4C37-B01B-F1558CCC7856}"/>
              </a:ext>
            </a:extLst>
          </p:cNvPr>
          <p:cNvSpPr txBox="1"/>
          <p:nvPr/>
        </p:nvSpPr>
        <p:spPr>
          <a:xfrm>
            <a:off x="314325" y="11644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3CB0338-20D4-4DC1-9E83-75C2687CE079}"/>
              </a:ext>
            </a:extLst>
          </p:cNvPr>
          <p:cNvSpPr txBox="1"/>
          <p:nvPr/>
        </p:nvSpPr>
        <p:spPr>
          <a:xfrm>
            <a:off x="7380951" y="11644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FB1869-8F41-4226-8229-725A52F1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5566299" cy="64691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4A3F360-AE1B-4EAF-9493-288FFA27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9" y="390524"/>
            <a:ext cx="6118331" cy="6467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6ACBDBD8-5378-47A1-BCE1-BF9B2546032F}"/>
                  </a:ext>
                </a:extLst>
              </p14:cNvPr>
              <p14:cNvContentPartPr/>
              <p14:nvPr/>
            </p14:nvContentPartPr>
            <p14:xfrm>
              <a:off x="3221913" y="97466"/>
              <a:ext cx="360" cy="3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6ACBDBD8-5378-47A1-BCE1-BF9B254603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4273" y="-10174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6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02920D6-30CC-4E08-91DB-B764AC41D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21"/>
          <a:stretch/>
        </p:blipFill>
        <p:spPr bwMode="auto">
          <a:xfrm>
            <a:off x="4485557" y="10"/>
            <a:ext cx="770644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2" name="Freeform: Shape 191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505FCA-4AD8-46F6-872A-F4825A82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39" y="0"/>
            <a:ext cx="4623955" cy="568960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D651B82D-D317-4F0A-BAC7-99076B67D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568960"/>
            <a:ext cx="5015548" cy="6553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Clr>
                <a:srgbClr val="8AB4E3"/>
              </a:buClr>
            </a:pPr>
            <a:r>
              <a:rPr lang="en-US" dirty="0"/>
              <a:t>Introduction du </a:t>
            </a:r>
            <a:r>
              <a:rPr lang="en-US" dirty="0" err="1"/>
              <a:t>Projet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Contexte</a:t>
            </a:r>
            <a:endParaRPr lang="en-US" dirty="0"/>
          </a:p>
          <a:p>
            <a:pPr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Analyse</a:t>
            </a:r>
            <a:r>
              <a:rPr lang="en-US" dirty="0"/>
              <a:t> de la </a:t>
            </a:r>
            <a:r>
              <a:rPr lang="en-US" dirty="0" err="1"/>
              <a:t>Demande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Problématique</a:t>
            </a:r>
            <a:r>
              <a:rPr lang="en-US" dirty="0"/>
              <a:t>/solution</a:t>
            </a:r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/>
              <a:t>Etat de </a:t>
            </a:r>
            <a:r>
              <a:rPr lang="en-US" dirty="0" err="1"/>
              <a:t>l’art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/>
              <a:t>Planning </a:t>
            </a:r>
            <a:r>
              <a:rPr lang="en-US" dirty="0" err="1"/>
              <a:t>prévisionnel</a:t>
            </a:r>
            <a:endParaRPr lang="en-US" dirty="0"/>
          </a:p>
          <a:p>
            <a:pPr>
              <a:lnSpc>
                <a:spcPct val="90000"/>
              </a:lnSpc>
              <a:buClr>
                <a:srgbClr val="8AB4E3"/>
              </a:buClr>
            </a:pPr>
            <a:r>
              <a:rPr lang="en-US" dirty="0"/>
              <a:t>Conception Technique</a:t>
            </a:r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/>
              <a:t>Choix </a:t>
            </a:r>
            <a:r>
              <a:rPr lang="en-US" dirty="0" err="1"/>
              <a:t>technologiques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Schéma</a:t>
            </a:r>
            <a:r>
              <a:rPr lang="en-US" dirty="0"/>
              <a:t> base de </a:t>
            </a:r>
            <a:r>
              <a:rPr lang="en-US" dirty="0" err="1"/>
              <a:t>données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Schémas</a:t>
            </a:r>
            <a:r>
              <a:rPr lang="en-US" dirty="0"/>
              <a:t> </a:t>
            </a:r>
            <a:r>
              <a:rPr lang="en-US" dirty="0" err="1"/>
              <a:t>fonctionnels</a:t>
            </a:r>
            <a:endParaRPr lang="en-US" dirty="0"/>
          </a:p>
          <a:p>
            <a:pPr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Développement</a:t>
            </a:r>
            <a:r>
              <a:rPr lang="en-US" dirty="0"/>
              <a:t> Base de </a:t>
            </a:r>
            <a:r>
              <a:rPr lang="en-US" dirty="0" err="1"/>
              <a:t>Données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Données</a:t>
            </a:r>
            <a:r>
              <a:rPr lang="en-US" dirty="0"/>
              <a:t> sources</a:t>
            </a:r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Enjeux</a:t>
            </a:r>
            <a:r>
              <a:rPr lang="en-US" dirty="0"/>
              <a:t> </a:t>
            </a:r>
            <a:r>
              <a:rPr lang="en-US" dirty="0" err="1"/>
              <a:t>règlementaires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Répertoire</a:t>
            </a:r>
            <a:r>
              <a:rPr lang="en-US" dirty="0"/>
              <a:t> </a:t>
            </a:r>
            <a:r>
              <a:rPr lang="en-US" dirty="0" err="1"/>
              <a:t>métadonnées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Données</a:t>
            </a:r>
            <a:r>
              <a:rPr lang="en-US" dirty="0"/>
              <a:t> de sortie</a:t>
            </a:r>
          </a:p>
          <a:p>
            <a:pPr>
              <a:lnSpc>
                <a:spcPct val="90000"/>
              </a:lnSpc>
              <a:buClr>
                <a:srgbClr val="8AB4E3"/>
              </a:buClr>
            </a:pPr>
            <a:r>
              <a:rPr lang="en-US" dirty="0"/>
              <a:t>Exploitation Base de </a:t>
            </a:r>
            <a:r>
              <a:rPr lang="en-US" dirty="0" err="1"/>
              <a:t>Données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Requêtes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Datavisualisation</a:t>
            </a:r>
            <a:endParaRPr lang="en-US" dirty="0"/>
          </a:p>
          <a:p>
            <a:pPr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Pistes</a:t>
            </a:r>
            <a:r>
              <a:rPr lang="en-US" dirty="0"/>
              <a:t> </a:t>
            </a:r>
            <a:r>
              <a:rPr lang="en-US" dirty="0" err="1"/>
              <a:t>d’amélioration</a:t>
            </a:r>
            <a:endParaRPr lang="en-US" dirty="0"/>
          </a:p>
          <a:p>
            <a:pPr>
              <a:lnSpc>
                <a:spcPct val="90000"/>
              </a:lnSpc>
              <a:buClr>
                <a:srgbClr val="8AB4E3"/>
              </a:buClr>
            </a:pPr>
            <a:r>
              <a:rPr lang="en-US" dirty="0" err="1"/>
              <a:t>Démonstration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4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0C41B-CF1D-4B1C-9FDB-E6CF61AC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Vérification doublons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7DB029-2E18-4149-847B-409FDB7C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547937"/>
            <a:ext cx="103346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5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92E4A6-045B-493C-A656-C5E4C983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Requêtes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B67DC27-3EF3-4C5D-9675-E602E9EC4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5623"/>
          <a:stretch/>
        </p:blipFill>
        <p:spPr>
          <a:xfrm>
            <a:off x="1485901" y="1476376"/>
            <a:ext cx="3590924" cy="51770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4F7BAA-8C2B-4BF3-946B-7364A4B3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388" y="1456993"/>
            <a:ext cx="4748212" cy="51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52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71361-053B-4B19-B555-00789120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Requêtes : moyennes par station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E18878-FDAC-4ED0-A298-6EE70880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SELECT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nom, </a:t>
            </a:r>
            <a:r>
              <a:rPr lang="fr-FR" sz="18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CAST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ROUND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AVG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CAST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(valeur </a:t>
            </a: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DECIMAL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))) </a:t>
            </a: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INTEGER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moyenne, id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FROM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station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mesures_quotidiennes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station.id=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mesures_quotidiennes.id_station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GROUP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BY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station.id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ORDER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BY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moyenne </a:t>
            </a:r>
            <a:r>
              <a:rPr lang="fr-FR" sz="1800" b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desc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LIMIT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723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15B004-A98B-4662-896A-F751F1E9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Requêtes : moyennes par station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5EF493-24CF-4B58-B77A-179718640F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2925" y="1904999"/>
            <a:ext cx="6453421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50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03E8E-9BB4-4F3B-96E9-2C830827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Requêtes : moyennes par station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6C4852-CA17-4DE4-B0C8-A220D9343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9" y="1742440"/>
            <a:ext cx="11112635" cy="359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18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FDA7B-C5DA-4ED9-8877-26002BC7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Pistes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025413-B855-4134-B06C-72E432E43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Connecter la base de données à l’API</a:t>
            </a:r>
          </a:p>
          <a:p>
            <a:pPr>
              <a:lnSpc>
                <a:spcPct val="200000"/>
              </a:lnSpc>
            </a:pPr>
            <a:r>
              <a:rPr lang="fr-FR" dirty="0"/>
              <a:t>Rendre les graphiques + interactifs</a:t>
            </a:r>
          </a:p>
          <a:p>
            <a:pPr>
              <a:lnSpc>
                <a:spcPct val="200000"/>
              </a:lnSpc>
            </a:pPr>
            <a:r>
              <a:rPr lang="fr-FR" dirty="0"/>
              <a:t>Comparer uniquement les stations similaires pré et post-2020</a:t>
            </a:r>
          </a:p>
          <a:p>
            <a:pPr>
              <a:lnSpc>
                <a:spcPct val="200000"/>
              </a:lnSpc>
            </a:pPr>
            <a:r>
              <a:rPr lang="fr-FR" dirty="0"/>
              <a:t>Modéliser l’ensemble des données</a:t>
            </a:r>
          </a:p>
        </p:txBody>
      </p:sp>
      <p:pic>
        <p:nvPicPr>
          <p:cNvPr id="1026" name="Picture 2" descr="Travail 191833 - Telecharger Vectoriel Gratuit, Clipart Graphique, Vecteur  Dessins et Pictogramme Gratuit">
            <a:extLst>
              <a:ext uri="{FF2B5EF4-FFF2-40B4-BE49-F238E27FC236}">
                <a16:creationId xmlns:a16="http://schemas.microsoft.com/office/drawing/2014/main" id="{AF55DF39-20A8-421E-ABF4-4F646C5E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755" y1="27347" x2="47755" y2="27347"/>
                        <a14:foregroundMark x1="46122" y1="23061" x2="46122" y2="23061"/>
                        <a14:foregroundMark x1="48776" y1="23061" x2="48776" y2="23061"/>
                        <a14:foregroundMark x1="46122" y1="22449" x2="50000" y2="2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181" y="5567224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4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0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2" name="Rectangle 41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2630BB-049E-4975-BCAD-1B818A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EFFFF"/>
                </a:solidFill>
              </a:rPr>
              <a:t>Démonstration</a:t>
            </a: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AC3AC0-166E-499A-908A-F14475B8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0596"/>
            <a:ext cx="4980730" cy="5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3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8" descr="Bike'N tour, visites de Nantes en vélo électrique - Tourisme  Loire-Atlantique">
            <a:extLst>
              <a:ext uri="{FF2B5EF4-FFF2-40B4-BE49-F238E27FC236}">
                <a16:creationId xmlns:a16="http://schemas.microsoft.com/office/drawing/2014/main" id="{3909CB1C-DC73-420B-A818-30E83F991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" t="23391" r="791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Freeform 5">
            <a:extLst>
              <a:ext uri="{FF2B5EF4-FFF2-40B4-BE49-F238E27FC236}">
                <a16:creationId xmlns:a16="http://schemas.microsoft.com/office/drawing/2014/main" id="{4536C52F-C11B-4718-8B63-3E4A4346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3632297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A30C78-A1D9-4D57-BE91-2885CBE21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3" y="3962400"/>
            <a:ext cx="8458200" cy="958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EFFFF"/>
                </a:solidFill>
              </a:rPr>
              <a:t>Merci pour </a:t>
            </a:r>
            <a:r>
              <a:rPr lang="en-US" sz="4400" dirty="0" err="1">
                <a:solidFill>
                  <a:srgbClr val="FEFFFF"/>
                </a:solidFill>
              </a:rPr>
              <a:t>votre</a:t>
            </a:r>
            <a:r>
              <a:rPr lang="en-US" sz="4400" dirty="0">
                <a:solidFill>
                  <a:srgbClr val="FEFFFF"/>
                </a:solidFill>
              </a:rPr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09565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56A7A-E493-49DE-A40D-2B9992EC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&amp; 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4B9386-BE7F-4159-8619-299D932E9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Connaître la tendance du cyclisme à Nantes Métropole grâce à des stations de comptage automatique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L’utilisation du vélo a-t-elle tendance à augmenter ou à diminuer ?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L’utilisation du vélo se fait-elle principalement dans le centre-ville ou en périphérie ?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vélo est-il surtout utilisé en semaine ou le weekend ?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confinement a-t-il eu un impact sur la pratique du vélo ?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Quelles sont les pistes cyclables les plus fréquentées ?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 type de vélos est le plus en expansion ?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Solution finale : tableau de bord qui résumera ces différents points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58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82E5B-8C33-4CFE-B729-ABADCCD8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de l’art (Nantes Métropole)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0D93A7-D758-457C-B78F-EDEB08FD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300634"/>
            <a:ext cx="5760720" cy="30808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4E79F5-FD95-4F20-8E99-0CCACBD9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471" y="3777135"/>
            <a:ext cx="6591529" cy="30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0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CCDEF-D94D-4969-A73C-7E0E938A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de l’art général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3D20A8-E4E0-45B0-A522-A0F7811A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1422400"/>
            <a:ext cx="3892550" cy="5190067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D0A3A2-D87C-4CC8-9A1A-6ECBA888C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691"/>
          <a:stretch/>
        </p:blipFill>
        <p:spPr>
          <a:xfrm>
            <a:off x="4414805" y="1808480"/>
            <a:ext cx="7573996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9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1D16D-97C5-45E1-8723-CC1FE828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719CAC-888F-4944-BF65-E15727727070}"/>
              </a:ext>
            </a:extLst>
          </p:cNvPr>
          <p:cNvPicPr/>
          <p:nvPr/>
        </p:nvPicPr>
        <p:blipFill rotWithShape="1">
          <a:blip r:embed="rId2"/>
          <a:srcRect l="331" t="13863" r="-514" b="34036"/>
          <a:stretch/>
        </p:blipFill>
        <p:spPr bwMode="auto">
          <a:xfrm>
            <a:off x="190500" y="1744979"/>
            <a:ext cx="12001500" cy="4789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677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4D5D3-B797-4EEC-B11B-26124FD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rencontrées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16B5A8-EB68-4343-AF33-723CDC8F1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Anomalies sur certains relevés (pannes techniques, travaux…)</a:t>
            </a:r>
          </a:p>
          <a:p>
            <a:endParaRPr lang="fr-FR" dirty="0"/>
          </a:p>
          <a:p>
            <a:r>
              <a:rPr lang="fr-FR" dirty="0"/>
              <a:t>Algorithme de détection des anomalies en langage R</a:t>
            </a:r>
          </a:p>
          <a:p>
            <a:endParaRPr lang="fr-FR" dirty="0"/>
          </a:p>
          <a:p>
            <a:r>
              <a:rPr lang="fr-FR" dirty="0"/>
              <a:t>Fichiers de données sources non standardisés</a:t>
            </a:r>
          </a:p>
          <a:p>
            <a:endParaRPr lang="fr-FR" dirty="0"/>
          </a:p>
          <a:p>
            <a:r>
              <a:rPr lang="fr-FR" dirty="0"/>
              <a:t>Détails et granularité différentes avant et après 2010 (mesures horaires/par type de vélo)</a:t>
            </a:r>
          </a:p>
        </p:txBody>
      </p:sp>
    </p:spTree>
    <p:extLst>
      <p:ext uri="{BB962C8B-B14F-4D97-AF65-F5344CB8AC3E}">
        <p14:creationId xmlns:p14="http://schemas.microsoft.com/office/powerpoint/2010/main" val="101758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A0260-FC14-4642-AD98-DEC23656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technologiques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A7919-C8F8-484F-A11E-EE6A09FC1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44748"/>
            <a:ext cx="8915400" cy="4489142"/>
          </a:xfrm>
        </p:spPr>
        <p:txBody>
          <a:bodyPr>
            <a:normAutofit/>
          </a:bodyPr>
          <a:lstStyle/>
          <a:p>
            <a:r>
              <a:rPr lang="fr-FR" dirty="0"/>
              <a:t>Gantt Project</a:t>
            </a:r>
          </a:p>
          <a:p>
            <a:r>
              <a:rPr lang="fr-FR" dirty="0" err="1"/>
              <a:t>GitLab</a:t>
            </a:r>
            <a:endParaRPr lang="fr-FR" dirty="0"/>
          </a:p>
          <a:p>
            <a:r>
              <a:rPr lang="fr-FR" dirty="0" err="1"/>
              <a:t>Mocodo</a:t>
            </a:r>
            <a:endParaRPr lang="fr-FR" dirty="0"/>
          </a:p>
          <a:p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r>
              <a:rPr lang="fr-FR" dirty="0"/>
              <a:t>Visual Studio Code</a:t>
            </a:r>
          </a:p>
          <a:p>
            <a:r>
              <a:rPr lang="fr-FR" dirty="0" err="1"/>
              <a:t>PostGreSQL</a:t>
            </a:r>
            <a:endParaRPr lang="fr-FR" dirty="0"/>
          </a:p>
          <a:p>
            <a:r>
              <a:rPr lang="fr-FR" dirty="0"/>
              <a:t>MongoDB</a:t>
            </a:r>
          </a:p>
          <a:p>
            <a:r>
              <a:rPr lang="fr-FR" dirty="0" err="1"/>
              <a:t>DBeaver</a:t>
            </a:r>
            <a:endParaRPr lang="fr-FR" dirty="0"/>
          </a:p>
          <a:p>
            <a:r>
              <a:rPr lang="fr-FR" dirty="0"/>
              <a:t>Python</a:t>
            </a:r>
          </a:p>
          <a:p>
            <a:r>
              <a:rPr lang="fr-FR" dirty="0" err="1"/>
              <a:t>Plotly</a:t>
            </a:r>
            <a:r>
              <a:rPr lang="fr-FR" dirty="0"/>
              <a:t> | Dash</a:t>
            </a:r>
          </a:p>
          <a:p>
            <a:r>
              <a:rPr lang="fr-FR" dirty="0"/>
              <a:t>SQL</a:t>
            </a:r>
          </a:p>
          <a:p>
            <a:endParaRPr lang="fr-FR" dirty="0"/>
          </a:p>
        </p:txBody>
      </p:sp>
      <p:pic>
        <p:nvPicPr>
          <p:cNvPr id="1028" name="Picture 4" descr="Jupyter — Wikipédia">
            <a:extLst>
              <a:ext uri="{FF2B5EF4-FFF2-40B4-BE49-F238E27FC236}">
                <a16:creationId xmlns:a16="http://schemas.microsoft.com/office/drawing/2014/main" id="{298ABB9D-E9F7-41C8-A239-F96D1B82C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783" y="2286258"/>
            <a:ext cx="887768" cy="102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cône Postgresql, d'origine, le mot-symbole, logo Gratuit de Devicon">
            <a:extLst>
              <a:ext uri="{FF2B5EF4-FFF2-40B4-BE49-F238E27FC236}">
                <a16:creationId xmlns:a16="http://schemas.microsoft.com/office/drawing/2014/main" id="{23B99DAC-058B-4569-87E0-C40A9708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501" y="3581400"/>
            <a:ext cx="1029020" cy="102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— Wikipédia">
            <a:extLst>
              <a:ext uri="{FF2B5EF4-FFF2-40B4-BE49-F238E27FC236}">
                <a16:creationId xmlns:a16="http://schemas.microsoft.com/office/drawing/2014/main" id="{FEA801EA-10FA-42B0-B73F-2C2E530DD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19" y="2975286"/>
            <a:ext cx="822895" cy="8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ngoDB - Documentation - OctoPerf">
            <a:extLst>
              <a:ext uri="{FF2B5EF4-FFF2-40B4-BE49-F238E27FC236}">
                <a16:creationId xmlns:a16="http://schemas.microsoft.com/office/drawing/2014/main" id="{0F991018-5FD6-426A-A79F-69610330D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626" y="4035179"/>
            <a:ext cx="2057401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orkinLive">
            <a:extLst>
              <a:ext uri="{FF2B5EF4-FFF2-40B4-BE49-F238E27FC236}">
                <a16:creationId xmlns:a16="http://schemas.microsoft.com/office/drawing/2014/main" id="{2E6B1AB5-EB25-46A3-A39E-10F002260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096" y="519876"/>
            <a:ext cx="1104464" cy="110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Beaver – Universal Database Tool">
            <a:extLst>
              <a:ext uri="{FF2B5EF4-FFF2-40B4-BE49-F238E27FC236}">
                <a16:creationId xmlns:a16="http://schemas.microsoft.com/office/drawing/2014/main" id="{EFDB3B12-3FC8-4482-9637-4DDD8A25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915" y="4931144"/>
            <a:ext cx="1897876" cy="7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0" descr="Looping - Modélisation Conceptuelle de Données">
            <a:extLst>
              <a:ext uri="{FF2B5EF4-FFF2-40B4-BE49-F238E27FC236}">
                <a16:creationId xmlns:a16="http://schemas.microsoft.com/office/drawing/2014/main" id="{3BCE79C8-65DB-4949-86CC-8C82468806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22" descr="Looping - Modélisation Conceptuelle de Données">
            <a:extLst>
              <a:ext uri="{FF2B5EF4-FFF2-40B4-BE49-F238E27FC236}">
                <a16:creationId xmlns:a16="http://schemas.microsoft.com/office/drawing/2014/main" id="{FA2E4A08-DC10-4F6D-AB30-ED5BDA40F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Python-Logo-PNG-Image">
            <a:extLst>
              <a:ext uri="{FF2B5EF4-FFF2-40B4-BE49-F238E27FC236}">
                <a16:creationId xmlns:a16="http://schemas.microsoft.com/office/drawing/2014/main" id="{47EBB855-E849-48C0-9933-92246AF4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620" y="5063880"/>
            <a:ext cx="1694683" cy="84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ess kit | GitLab">
            <a:extLst>
              <a:ext uri="{FF2B5EF4-FFF2-40B4-BE49-F238E27FC236}">
                <a16:creationId xmlns:a16="http://schemas.microsoft.com/office/drawing/2014/main" id="{FFA554EA-A671-47B6-B39B-A356926E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0350" y1="64313" x2="20350" y2="64313"/>
                        <a14:foregroundMark x1="25650" y1="64699" x2="25650" y2="64699"/>
                        <a14:foregroundMark x1="16150" y1="73911" x2="16000" y2="72090"/>
                        <a14:foregroundMark x1="16950" y1="70436" x2="16950" y2="70436"/>
                        <a14:foregroundMark x1="16150" y1="76999" x2="16150" y2="76999"/>
                        <a14:foregroundMark x1="27750" y1="79206" x2="27750" y2="79206"/>
                        <a14:foregroundMark x1="34300" y1="64589" x2="34300" y2="64589"/>
                        <a14:foregroundMark x1="34300" y1="71042" x2="34300" y2="71042"/>
                        <a14:foregroundMark x1="40200" y1="68726" x2="40200" y2="68726"/>
                        <a14:foregroundMark x1="50050" y1="69884" x2="50050" y2="69884"/>
                        <a14:foregroundMark x1="70000" y1="71208" x2="70000" y2="71208"/>
                        <a14:foregroundMark x1="61400" y1="79371" x2="61400" y2="79371"/>
                        <a14:foregroundMark x1="75600" y1="70436" x2="75600" y2="70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23" y="1127192"/>
            <a:ext cx="1218489" cy="110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ocodo - Outils de Modélisation Conceptuelle de Données">
            <a:extLst>
              <a:ext uri="{FF2B5EF4-FFF2-40B4-BE49-F238E27FC236}">
                <a16:creationId xmlns:a16="http://schemas.microsoft.com/office/drawing/2014/main" id="{FA7080F9-F67A-4C60-B9E4-862974D4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88745" l="3841" r="93854">
                        <a14:foregroundMark x1="20102" y1="42857" x2="20102" y2="42857"/>
                        <a14:foregroundMark x1="20102" y1="35498" x2="20102" y2="35498"/>
                        <a14:foregroundMark x1="19846" y1="36797" x2="19846" y2="36797"/>
                        <a14:foregroundMark x1="19846" y1="22944" x2="19846" y2="22944"/>
                        <a14:foregroundMark x1="9731" y1="12121" x2="9731" y2="12121"/>
                        <a14:foregroundMark x1="10243" y1="12554" x2="10243" y2="12554"/>
                        <a14:foregroundMark x1="10243" y1="12554" x2="10243" y2="12554"/>
                        <a14:foregroundMark x1="14597" y1="12987" x2="14597" y2="12987"/>
                        <a14:foregroundMark x1="20359" y1="61472" x2="20359" y2="61472"/>
                        <a14:foregroundMark x1="20230" y1="58442" x2="20230" y2="29437"/>
                        <a14:foregroundMark x1="20102" y1="15152" x2="20102" y2="15152"/>
                        <a14:foregroundMark x1="19846" y1="12987" x2="16645" y2="10823"/>
                        <a14:foregroundMark x1="11908" y1="13853" x2="7939" y2="12987"/>
                        <a14:foregroundMark x1="3969" y1="22511" x2="4097" y2="46320"/>
                        <a14:foregroundMark x1="4097" y1="54545" x2="7682" y2="66667"/>
                        <a14:foregroundMark x1="9859" y1="67532" x2="16389" y2="67965"/>
                        <a14:foregroundMark x1="16389" y1="67965" x2="18950" y2="66667"/>
                        <a14:foregroundMark x1="23944" y1="41126" x2="23944" y2="41126"/>
                        <a14:foregroundMark x1="22151" y1="39827" x2="22151" y2="39827"/>
                        <a14:foregroundMark x1="34571" y1="39394" x2="34571" y2="39394"/>
                        <a14:foregroundMark x1="36108" y1="39827" x2="35851" y2="14719"/>
                        <a14:foregroundMark x1="36364" y1="12987" x2="44686" y2="12554"/>
                        <a14:foregroundMark x1="44686" y1="12554" x2="45327" y2="12987"/>
                        <a14:foregroundMark x1="48015" y1="12987" x2="52369" y2="13420"/>
                        <a14:foregroundMark x1="52113" y1="29870" x2="51985" y2="59740"/>
                        <a14:foregroundMark x1="45455" y1="53680" x2="43150" y2="48918"/>
                        <a14:foregroundMark x1="36108" y1="45455" x2="36108" y2="64502"/>
                        <a14:foregroundMark x1="39821" y1="66234" x2="48784" y2="66234"/>
                        <a14:foregroundMark x1="48271" y1="66667" x2="52113" y2="66234"/>
                        <a14:foregroundMark x1="55698" y1="39827" x2="60179" y2="53247"/>
                        <a14:foregroundMark x1="54289" y1="41126" x2="54289" y2="41126"/>
                        <a14:foregroundMark x1="66325" y1="39827" x2="66325" y2="39827"/>
                        <a14:foregroundMark x1="68118" y1="39827" x2="64020" y2="40693"/>
                        <a14:foregroundMark x1="67990" y1="36797" x2="68118" y2="14286"/>
                        <a14:foregroundMark x1="68118" y1="14286" x2="68118" y2="13853"/>
                        <a14:foregroundMark x1="68374" y1="12554" x2="82843" y2="12987"/>
                        <a14:foregroundMark x1="75672" y1="28139" x2="79257" y2="46320"/>
                        <a14:foregroundMark x1="79257" y1="46320" x2="76440" y2="51948"/>
                        <a14:foregroundMark x1="84251" y1="42424" x2="83483" y2="15152"/>
                        <a14:foregroundMark x1="84251" y1="56277" x2="83995" y2="43723"/>
                        <a14:foregroundMark x1="68886" y1="67100" x2="79385" y2="66234"/>
                        <a14:foregroundMark x1="79385" y1="66234" x2="82202" y2="66234"/>
                        <a14:foregroundMark x1="93470" y1="27273" x2="93854" y2="51515"/>
                        <a14:foregroundMark x1="93854" y1="51515" x2="93598" y2="52381"/>
                        <a14:foregroundMark x1="33419" y1="39394" x2="33419" y2="39394"/>
                        <a14:backgroundMark x1="29834" y1="14719" x2="29834" y2="14719"/>
                        <a14:backgroundMark x1="29449" y1="8225" x2="29449" y2="8225"/>
                        <a14:backgroundMark x1="25608" y1="9524" x2="25608" y2="9524"/>
                        <a14:backgroundMark x1="25608" y1="10823" x2="28041" y2="4762"/>
                        <a14:backgroundMark x1="25736" y1="13853" x2="26120" y2="13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84" y="1947731"/>
            <a:ext cx="2289087" cy="67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APIDS + Plotly Dash | RAPIDS">
            <a:extLst>
              <a:ext uri="{FF2B5EF4-FFF2-40B4-BE49-F238E27FC236}">
                <a16:creationId xmlns:a16="http://schemas.microsoft.com/office/drawing/2014/main" id="{65CBDC6E-2424-454C-B4FE-364BD6D0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086" y="5224844"/>
            <a:ext cx="2539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écouvrez SQL | 3WA">
            <a:extLst>
              <a:ext uri="{FF2B5EF4-FFF2-40B4-BE49-F238E27FC236}">
                <a16:creationId xmlns:a16="http://schemas.microsoft.com/office/drawing/2014/main" id="{60501324-0B9A-4497-BB45-AFAA0348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46" y="6057414"/>
            <a:ext cx="815913" cy="8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3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6B05F2-CA91-4965-99A5-177E2215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B03167F2-F88B-46C3-925C-2B5D0DA62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054" y="2788555"/>
            <a:ext cx="2029020" cy="12808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6E8D70-CD30-432F-94B4-B11B9EB23E98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9685" l="278" r="99861">
                        <a14:foregroundMark x1="695" y1="1577" x2="89708" y2="5047"/>
                        <a14:foregroundMark x1="89708" y1="5047" x2="97357" y2="12618"/>
                        <a14:foregroundMark x1="97357" y1="12618" x2="99305" y2="35962"/>
                        <a14:foregroundMark x1="99305" y1="35962" x2="97775" y2="53628"/>
                        <a14:foregroundMark x1="97775" y1="53628" x2="3199" y2="54890"/>
                        <a14:foregroundMark x1="3199" y1="54890" x2="695" y2="2839"/>
                        <a14:foregroundMark x1="87622" y1="5678" x2="94715" y2="18612"/>
                        <a14:foregroundMark x1="94715" y1="18612" x2="98887" y2="41956"/>
                        <a14:foregroundMark x1="98887" y1="41956" x2="93463" y2="53312"/>
                        <a14:foregroundMark x1="93463" y1="53312" x2="90821" y2="42271"/>
                        <a14:foregroundMark x1="85257" y1="1262" x2="96801" y2="315"/>
                        <a14:foregroundMark x1="96801" y1="315" x2="99444" y2="14196"/>
                        <a14:foregroundMark x1="99444" y1="14196" x2="99861" y2="48580"/>
                        <a14:foregroundMark x1="99861" y1="48580" x2="94298" y2="53943"/>
                        <a14:foregroundMark x1="51460" y1="62776" x2="71766" y2="62776"/>
                        <a14:foregroundMark x1="71766" y1="62776" x2="72184" y2="77918"/>
                        <a14:foregroundMark x1="72184" y1="77918" x2="37135" y2="83596"/>
                        <a14:foregroundMark x1="37135" y1="83596" x2="59805" y2="90852"/>
                        <a14:foregroundMark x1="59805" y1="90852" x2="57858" y2="99685"/>
                        <a14:foregroundMark x1="66481" y1="63407" x2="47149" y2="90221"/>
                        <a14:foregroundMark x1="47149" y1="90221" x2="29207" y2="94637"/>
                        <a14:foregroundMark x1="29207" y1="94637" x2="13213" y2="89590"/>
                        <a14:foregroundMark x1="13213" y1="89590" x2="20723" y2="74132"/>
                        <a14:foregroundMark x1="20723" y1="74132" x2="56467" y2="68139"/>
                        <a14:foregroundMark x1="56467" y1="68139" x2="66064" y2="69085"/>
                        <a14:foregroundMark x1="66064" y1="69085" x2="66481" y2="69716"/>
                        <a14:foregroundMark x1="28512" y1="98423" x2="25174" y2="83912"/>
                        <a14:foregroundMark x1="25174" y1="83912" x2="16829" y2="70032"/>
                        <a14:foregroundMark x1="16829" y1="70032" x2="7789" y2="65300"/>
                        <a14:foregroundMark x1="7789" y1="65300" x2="1530" y2="70347"/>
                        <a14:foregroundMark x1="1530" y1="70347" x2="2364" y2="89274"/>
                        <a14:foregroundMark x1="2364" y1="89274" x2="23088" y2="94953"/>
                        <a14:foregroundMark x1="23088" y1="94953" x2="35466" y2="90852"/>
                        <a14:foregroundMark x1="35466" y1="90852" x2="35466" y2="90852"/>
                        <a14:foregroundMark x1="40056" y1="30599" x2="40056" y2="32492"/>
                        <a14:foregroundMark x1="42003" y1="25552" x2="40612" y2="33438"/>
                        <a14:foregroundMark x1="38665" y1="19243" x2="36857" y2="19874"/>
                        <a14:foregroundMark x1="73574" y1="54890" x2="93463" y2="57729"/>
                        <a14:foregroundMark x1="93463" y1="57729" x2="99861" y2="54890"/>
                        <a14:backgroundMark x1="76356" y1="63407" x2="81363" y2="72240"/>
                        <a14:backgroundMark x1="82476" y1="79180" x2="89847" y2="72555"/>
                        <a14:backgroundMark x1="89847" y1="72555" x2="88873" y2="71293"/>
                        <a14:backgroundMark x1="84840" y1="69716" x2="89013" y2="81388"/>
                        <a14:backgroundMark x1="89013" y1="81388" x2="88178" y2="80126"/>
                      </a14:backgroundRemoval>
                    </a14:imgEffect>
                  </a14:imgLayer>
                </a14:imgProps>
              </a:ext>
            </a:extLst>
          </a:blip>
          <a:srcRect l="839" t="1334" r="1238" b="1519"/>
          <a:stretch/>
        </p:blipFill>
        <p:spPr>
          <a:xfrm>
            <a:off x="1793289" y="1905000"/>
            <a:ext cx="7022237" cy="34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7728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3430</TotalTime>
  <Words>588</Words>
  <Application>Microsoft Office PowerPoint</Application>
  <PresentationFormat>Grand écran</PresentationFormat>
  <Paragraphs>106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Consolas</vt:lpstr>
      <vt:lpstr>Symbol</vt:lpstr>
      <vt:lpstr>Wingdings 3</vt:lpstr>
      <vt:lpstr>Brin</vt:lpstr>
      <vt:lpstr>Comptage vélos Nantes Métropole</vt:lpstr>
      <vt:lpstr>Sommaire</vt:lpstr>
      <vt:lpstr>Contexte &amp; Problématique</vt:lpstr>
      <vt:lpstr>Etat de l’art (Nantes Métropole)</vt:lpstr>
      <vt:lpstr>Etat de l’art général</vt:lpstr>
      <vt:lpstr>Planification</vt:lpstr>
      <vt:lpstr>Contraintes rencontrées</vt:lpstr>
      <vt:lpstr>Outils technologiques</vt:lpstr>
      <vt:lpstr>Modélisation</vt:lpstr>
      <vt:lpstr>Schéma fonctionnel BDD </vt:lpstr>
      <vt:lpstr>Schéma fonctionnel métadonnées </vt:lpstr>
      <vt:lpstr>Logiciel du projet</vt:lpstr>
      <vt:lpstr>Présentation PowerPoint</vt:lpstr>
      <vt:lpstr>Données sources</vt:lpstr>
      <vt:lpstr>Enjeux règlementaires</vt:lpstr>
      <vt:lpstr>Répertoire métadonnées données sources</vt:lpstr>
      <vt:lpstr>Présentation PowerPoint</vt:lpstr>
      <vt:lpstr>Présentation PowerPoint</vt:lpstr>
      <vt:lpstr>Présentation PowerPoint</vt:lpstr>
      <vt:lpstr>Vérification doublons</vt:lpstr>
      <vt:lpstr>Requêtes</vt:lpstr>
      <vt:lpstr>Requêtes : moyennes par station</vt:lpstr>
      <vt:lpstr>Requêtes : moyennes par station</vt:lpstr>
      <vt:lpstr>Requêtes : moyennes par station</vt:lpstr>
      <vt:lpstr>Pistes d’amélioration</vt:lpstr>
      <vt:lpstr>Démonstration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Comptage vélos Nantes Métropole</dc:title>
  <dc:creator>Yoann Le Voguer</dc:creator>
  <cp:lastModifiedBy>Yoann Le Voguer</cp:lastModifiedBy>
  <cp:revision>68</cp:revision>
  <dcterms:created xsi:type="dcterms:W3CDTF">2021-04-22T10:17:49Z</dcterms:created>
  <dcterms:modified xsi:type="dcterms:W3CDTF">2021-05-19T09:24:55Z</dcterms:modified>
</cp:coreProperties>
</file>